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</p:sldMasterIdLst>
  <p:notesMasterIdLst>
    <p:notesMasterId r:id="rId10"/>
  </p:notesMasterIdLst>
  <p:sldIdLst>
    <p:sldId id="256" r:id="rId3"/>
    <p:sldId id="258" r:id="rId4"/>
    <p:sldId id="259" r:id="rId5"/>
    <p:sldId id="257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C015C-4B26-41A0-BF77-A9B190018438}" type="datetimeFigureOut">
              <a:rPr lang="fi-FI" smtClean="0"/>
              <a:t>18.5.2015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CDAB9-F308-442E-B0DF-A2BAC117A7EC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le.fi/uutiset/novosti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yle.fi/selkouutiset/index.php?id=8062" TargetMode="External"/><Relationship Id="rId4" Type="http://schemas.openxmlformats.org/officeDocument/2006/relationships/hyperlink" Target="http://yle.fi/uutiset/news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85800" y="4240506"/>
            <a:ext cx="5723120" cy="4217695"/>
          </a:xfrm>
        </p:spPr>
        <p:txBody>
          <a:bodyPr>
            <a:normAutofit/>
          </a:bodyPr>
          <a:lstStyle/>
          <a:p>
            <a:r>
              <a:rPr lang="en-US" sz="1000" dirty="0" err="1" smtClean="0">
                <a:latin typeface="Yle Rg" pitchFamily="50" charset="0"/>
              </a:rPr>
              <a:t>Yle</a:t>
            </a:r>
            <a:r>
              <a:rPr lang="en-US" sz="1000" dirty="0" smtClean="0">
                <a:latin typeface="Yle Rg" pitchFamily="50" charset="0"/>
              </a:rPr>
              <a:t> operates four national television channels and six + three radio channels and services complemented by 25 regional radio programmes.</a:t>
            </a:r>
          </a:p>
          <a:p>
            <a:endParaRPr lang="en-US" sz="1000" dirty="0" smtClean="0">
              <a:latin typeface="Yle Rg" pitchFamily="50" charset="0"/>
            </a:endParaRPr>
          </a:p>
          <a:p>
            <a:r>
              <a:rPr lang="en-US" sz="1000" b="1" dirty="0" smtClean="0">
                <a:latin typeface="Yle Rg" pitchFamily="50" charset="0"/>
              </a:rPr>
              <a:t>The television channels </a:t>
            </a:r>
            <a:r>
              <a:rPr lang="en-US" sz="1000" dirty="0" smtClean="0">
                <a:latin typeface="Yle Rg" pitchFamily="50" charset="0"/>
              </a:rPr>
              <a:t>are Yle TV1, Yle TV2, Yle </a:t>
            </a:r>
            <a:r>
              <a:rPr lang="en-US" sz="1000" dirty="0" err="1" smtClean="0">
                <a:latin typeface="Yle Rg" pitchFamily="50" charset="0"/>
              </a:rPr>
              <a:t>Teema</a:t>
            </a:r>
            <a:r>
              <a:rPr lang="en-US" sz="1000" dirty="0" smtClean="0">
                <a:latin typeface="Yle Rg" pitchFamily="50" charset="0"/>
              </a:rPr>
              <a:t>, Yle Fem.</a:t>
            </a:r>
          </a:p>
          <a:p>
            <a:endParaRPr lang="en-US" sz="1000" dirty="0" smtClean="0">
              <a:latin typeface="Yle Rg" pitchFamily="50" charset="0"/>
            </a:endParaRPr>
          </a:p>
          <a:p>
            <a:r>
              <a:rPr lang="en-US" sz="1000" b="1" dirty="0" smtClean="0">
                <a:latin typeface="Yle Rg" pitchFamily="50" charset="0"/>
              </a:rPr>
              <a:t>The radio channels </a:t>
            </a:r>
            <a:r>
              <a:rPr lang="en-US" sz="1000" dirty="0" smtClean="0">
                <a:latin typeface="Yle Rg" pitchFamily="50" charset="0"/>
              </a:rPr>
              <a:t>are Yle Radio 1, Yle Radio </a:t>
            </a:r>
            <a:r>
              <a:rPr lang="en-US" sz="1000" dirty="0" err="1" smtClean="0">
                <a:latin typeface="Yle Rg" pitchFamily="50" charset="0"/>
              </a:rPr>
              <a:t>Suomi</a:t>
            </a:r>
            <a:r>
              <a:rPr lang="en-US" sz="1000" dirty="0" smtClean="0">
                <a:latin typeface="Yle Rg" pitchFamily="50" charset="0"/>
              </a:rPr>
              <a:t>, </a:t>
            </a:r>
            <a:r>
              <a:rPr lang="en-US" sz="1000" dirty="0" err="1" smtClean="0">
                <a:latin typeface="Yle Rg" pitchFamily="50" charset="0"/>
              </a:rPr>
              <a:t>YleX</a:t>
            </a:r>
            <a:r>
              <a:rPr lang="en-US" sz="1000" dirty="0" smtClean="0">
                <a:latin typeface="Yle Rg" pitchFamily="50" charset="0"/>
              </a:rPr>
              <a:t>, Yle Radio Vega, Yle X3M and Yle </a:t>
            </a:r>
            <a:r>
              <a:rPr lang="en-US" sz="1000" dirty="0" err="1" smtClean="0">
                <a:latin typeface="Yle Rg" pitchFamily="50" charset="0"/>
              </a:rPr>
              <a:t>Puhe</a:t>
            </a:r>
            <a:r>
              <a:rPr lang="en-US" sz="1000" dirty="0" smtClean="0">
                <a:latin typeface="Yle Rg" pitchFamily="50" charset="0"/>
              </a:rPr>
              <a:t>,</a:t>
            </a:r>
            <a:r>
              <a:rPr lang="en-US" sz="1000" baseline="0" dirty="0" smtClean="0">
                <a:latin typeface="Yle Rg" pitchFamily="50" charset="0"/>
              </a:rPr>
              <a:t> also Yle </a:t>
            </a:r>
            <a:r>
              <a:rPr lang="en-US" sz="1000" baseline="0" dirty="0" err="1" smtClean="0">
                <a:latin typeface="Yle Rg" pitchFamily="50" charset="0"/>
              </a:rPr>
              <a:t>Mondo</a:t>
            </a:r>
            <a:r>
              <a:rPr lang="en-US" sz="1000" baseline="0" dirty="0" smtClean="0">
                <a:latin typeface="Yle Rg" pitchFamily="50" charset="0"/>
              </a:rPr>
              <a:t>, Yle Classic and Yle Sami radio</a:t>
            </a:r>
          </a:p>
          <a:p>
            <a:endParaRPr lang="en-US" sz="1000" dirty="0" smtClean="0">
              <a:latin typeface="Yle Rg" pitchFamily="50" charset="0"/>
            </a:endParaRPr>
          </a:p>
          <a:p>
            <a:r>
              <a:rPr lang="en-US" sz="1000" dirty="0" err="1" smtClean="0">
                <a:latin typeface="Yle Rg" pitchFamily="50" charset="0"/>
              </a:rPr>
              <a:t>Yle</a:t>
            </a:r>
            <a:r>
              <a:rPr lang="en-US" sz="1000" dirty="0" smtClean="0">
                <a:latin typeface="Yle Rg" pitchFamily="50" charset="0"/>
              </a:rPr>
              <a:t> produces a service in </a:t>
            </a:r>
            <a:r>
              <a:rPr lang="en-US" sz="1000" dirty="0" smtClean="0">
                <a:latin typeface="Yle Rg" pitchFamily="50" charset="0"/>
                <a:hlinkClick r:id="rId3"/>
              </a:rPr>
              <a:t>Russian</a:t>
            </a:r>
            <a:r>
              <a:rPr lang="en-US" sz="1000" dirty="0" smtClean="0">
                <a:latin typeface="Yle Rg" pitchFamily="50" charset="0"/>
              </a:rPr>
              <a:t> and news in </a:t>
            </a:r>
            <a:r>
              <a:rPr lang="en-US" sz="1000" dirty="0" smtClean="0">
                <a:latin typeface="Yle Rg" pitchFamily="50" charset="0"/>
                <a:hlinkClick r:id="rId4"/>
              </a:rPr>
              <a:t>English</a:t>
            </a:r>
            <a:r>
              <a:rPr lang="en-US" sz="1000" dirty="0" smtClean="0">
                <a:latin typeface="Yle Rg" pitchFamily="50" charset="0"/>
              </a:rPr>
              <a:t> as well as news in </a:t>
            </a:r>
            <a:r>
              <a:rPr lang="en-US" sz="1000" dirty="0" smtClean="0">
                <a:latin typeface="Yle Rg" pitchFamily="50" charset="0"/>
                <a:hlinkClick r:id="rId5"/>
              </a:rPr>
              <a:t>plain Finnish</a:t>
            </a:r>
            <a:r>
              <a:rPr lang="en-US" sz="1000" dirty="0" smtClean="0">
                <a:latin typeface="Yle Rg" pitchFamily="50" charset="0"/>
              </a:rPr>
              <a:t>, a simplified form of Finnish for easier understanding.</a:t>
            </a:r>
          </a:p>
          <a:p>
            <a:endParaRPr lang="en-US" sz="1000" b="0" dirty="0">
              <a:latin typeface="Yle Rg" pitchFamily="50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3030E-6997-4BEA-8083-30E03C2713D2}" type="slidenum">
              <a:rPr lang="fi-FI" smtClean="0">
                <a:solidFill>
                  <a:prstClr val="black"/>
                </a:solidFill>
              </a:rPr>
              <a:pPr/>
              <a:t>2</a:t>
            </a:fld>
            <a:endParaRPr lang="fi-FI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defTabSz="457200"/>
            <a:r>
              <a:rPr lang="en-US" sz="1200" dirty="0" smtClean="0">
                <a:solidFill>
                  <a:prstClr val="black"/>
                </a:solidFill>
                <a:latin typeface="Yle-Regular"/>
                <a:cs typeface="Yle-Regular"/>
              </a:rPr>
              <a:t>A</a:t>
            </a:r>
            <a:r>
              <a:rPr lang="en-US" sz="1200" b="1" dirty="0" smtClean="0">
                <a:solidFill>
                  <a:prstClr val="black"/>
                </a:solidFill>
                <a:latin typeface="Yle-Regular"/>
                <a:cs typeface="Yle-Regular"/>
              </a:rPr>
              <a:t> full service </a:t>
            </a:r>
            <a:r>
              <a:rPr lang="en-US" sz="1200" dirty="0" smtClean="0">
                <a:solidFill>
                  <a:prstClr val="black"/>
                </a:solidFill>
                <a:latin typeface="Yle-Regular"/>
                <a:cs typeface="Yle-Regular"/>
              </a:rPr>
              <a:t>television and radio programming with the related additional and extra services for all citizens under equal conditions. </a:t>
            </a:r>
          </a:p>
          <a:p>
            <a:pPr algn="l" defTabSz="457200"/>
            <a:r>
              <a:rPr lang="en-US" sz="1200" dirty="0" smtClean="0">
                <a:solidFill>
                  <a:prstClr val="black"/>
                </a:solidFill>
                <a:latin typeface="Yle-Regular"/>
                <a:cs typeface="Yle-Regular"/>
              </a:rPr>
              <a:t>These and other </a:t>
            </a:r>
            <a:r>
              <a:rPr lang="en-US" sz="1200" b="1" dirty="0" smtClean="0">
                <a:solidFill>
                  <a:prstClr val="black"/>
                </a:solidFill>
                <a:latin typeface="Yle-Regular"/>
                <a:cs typeface="Yle-Regular"/>
              </a:rPr>
              <a:t>content services related to public service may be provided in all telecommunications networks.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5F9E-0594-46D0-8D28-CAFDF65FCD30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55F9E-0594-46D0-8D28-CAFDF65FCD30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786202"/>
            <a:ext cx="7772400" cy="1710409"/>
          </a:xfrm>
        </p:spPr>
        <p:txBody>
          <a:bodyPr>
            <a:noAutofit/>
          </a:bodyPr>
          <a:lstStyle>
            <a:lvl1pPr algn="ctr">
              <a:defRPr sz="5000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5496612"/>
            <a:ext cx="7772400" cy="7338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4C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2567-B77E-48ED-881C-57EF3F14961A}" type="datetimeFigureOut">
              <a:rPr lang="fi-FI" smtClean="0"/>
              <a:t>18.5.2015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A152-EC3E-4ABA-AD89-F8D92ACC63E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296000"/>
            <a:ext cx="2161104" cy="2161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882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3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6183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1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3313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0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0985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9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2263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0689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6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0692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2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502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 descr="/Users/tuulilaukkanen/Documents/Ylen-projektit/YLE-Ilme/NETTI-yle-ilme/Digitaaliset-lomakkeet/Mialle/uudet/valokuvat/rokkiklu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5164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8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0380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jalkapallo.jpg" descr="/Users/tuulilaukkanen/Documents/Ylen-projektit/YLE-Ilme/NETTI-yle-ilme/Digitaaliset-lomakkeet/Mialle/uudet/valokuvat/jalkapall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5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12267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2567-B77E-48ED-881C-57EF3F14961A}" type="datetimeFigureOut">
              <a:rPr lang="fi-FI" smtClean="0"/>
              <a:t>18.5.2015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A152-EC3E-4ABA-AD89-F8D92ACC63EE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6897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0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jalkapall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5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5309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7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8284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mummot.jpg" descr="/Users/tuulilaukkanen/Documents/Ylen-projektit/YLE-Ilme/NETTI-yle-ilme/Digitaaliset-lomakkeet/Mialle/uudet/valokuvat/mummo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1917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1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mummo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72188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3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mummo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3245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mummo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179470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mummo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169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5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5" name="lints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7"/>
            <a:ext cx="3860797" cy="6850785"/>
          </a:xfrm>
          <a:prstGeom prst="rect">
            <a:avLst/>
          </a:prstGeom>
        </p:spPr>
      </p:pic>
      <p:pic>
        <p:nvPicPr>
          <p:cNvPr id="7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6240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5" name="lints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6"/>
            <a:ext cx="3860799" cy="6850788"/>
          </a:xfrm>
          <a:prstGeom prst="rect">
            <a:avLst/>
          </a:prstGeom>
        </p:spPr>
      </p:pic>
      <p:pic>
        <p:nvPicPr>
          <p:cNvPr id="7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92443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9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5" name="lints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7"/>
            <a:ext cx="3860799" cy="6850786"/>
          </a:xfrm>
          <a:prstGeom prst="rect">
            <a:avLst/>
          </a:prstGeom>
        </p:spPr>
      </p:pic>
      <p:pic>
        <p:nvPicPr>
          <p:cNvPr id="7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261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39863" y="1364368"/>
            <a:ext cx="3708019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27588" y="1364368"/>
            <a:ext cx="3559211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2567-B77E-48ED-881C-57EF3F14961A}" type="datetimeFigureOut">
              <a:rPr lang="fi-FI" smtClean="0"/>
              <a:t>18.5.2015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A152-EC3E-4ABA-AD89-F8D92ACC63E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3651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4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5" name="lints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7"/>
            <a:ext cx="3860799" cy="6850786"/>
          </a:xfrm>
          <a:prstGeom prst="rect">
            <a:avLst/>
          </a:prstGeom>
        </p:spPr>
      </p:pic>
      <p:pic>
        <p:nvPicPr>
          <p:cNvPr id="7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57682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5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5" name="lints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7"/>
            <a:ext cx="3860798" cy="6850786"/>
          </a:xfrm>
          <a:prstGeom prst="rect">
            <a:avLst/>
          </a:prstGeom>
        </p:spPr>
      </p:pic>
      <p:pic>
        <p:nvPicPr>
          <p:cNvPr id="7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63791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merikarhu.jpg" descr="/Users/tuulilaukkanen/Documents/Ylen-projektit/YLE-Ilme/NETTI-yle-ilme/Digitaaliset-lomakkeet/valokuvat/merikarhu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0"/>
            <a:ext cx="3860800" cy="6858000"/>
          </a:xfrm>
          <a:prstGeom prst="rect">
            <a:avLst/>
          </a:prstGeom>
        </p:spPr>
      </p:pic>
      <p:pic>
        <p:nvPicPr>
          <p:cNvPr id="5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83735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7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5" name="lints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7"/>
            <a:ext cx="3860798" cy="6850785"/>
          </a:xfrm>
          <a:prstGeom prst="rect">
            <a:avLst/>
          </a:prstGeom>
        </p:spPr>
      </p:pic>
      <p:pic>
        <p:nvPicPr>
          <p:cNvPr id="7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5673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6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5" name="lints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7"/>
            <a:ext cx="3860797" cy="6850785"/>
          </a:xfrm>
          <a:prstGeom prst="rect">
            <a:avLst/>
          </a:prstGeom>
        </p:spPr>
      </p:pic>
      <p:pic>
        <p:nvPicPr>
          <p:cNvPr id="7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33517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kuumailmapallo.jpg" descr="/Users/tuulilaukkanen/Documents/Ylen-projektit/YLE-Ilme/NETTI-yle-ilme/Digitaaliset-lomakkeet/valokuvat/kuumailmapall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0"/>
            <a:ext cx="3860800" cy="6858000"/>
          </a:xfrm>
          <a:prstGeom prst="rect">
            <a:avLst/>
          </a:prstGeom>
        </p:spPr>
      </p:pic>
      <p:pic>
        <p:nvPicPr>
          <p:cNvPr id="5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83735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2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kuumailmapall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6"/>
            <a:ext cx="3860799" cy="6850788"/>
          </a:xfrm>
          <a:prstGeom prst="rect">
            <a:avLst/>
          </a:prstGeom>
        </p:spPr>
      </p:pic>
      <p:pic>
        <p:nvPicPr>
          <p:cNvPr id="5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25452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5" name="lintsi.jpg" descr="/Users/tuulilaukkanen/Documents/Ylen-projektit/YLE-Ilme/NETTI-yle-ilme/Digitaaliset-lomakkeet/valokuvat/lints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0"/>
            <a:ext cx="3860800" cy="6858000"/>
          </a:xfrm>
          <a:prstGeom prst="rect">
            <a:avLst/>
          </a:prstGeom>
        </p:spPr>
      </p:pic>
      <p:pic>
        <p:nvPicPr>
          <p:cNvPr id="7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85647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auton-tyonto.jpg" descr="/Users/tuulilaukkanen/Documents/Ylen-projektit/YLE-Ilme/NETTI-yle-ilme/Digitaaliset-lomakkeet/valokuvat/auton-tyon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0"/>
            <a:ext cx="3860800" cy="6858000"/>
          </a:xfrm>
          <a:prstGeom prst="rect">
            <a:avLst/>
          </a:prstGeom>
        </p:spPr>
      </p:pic>
      <p:pic>
        <p:nvPicPr>
          <p:cNvPr id="5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08373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8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auton-tyon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6"/>
            <a:ext cx="3860799" cy="6850788"/>
          </a:xfrm>
          <a:prstGeom prst="rect">
            <a:avLst/>
          </a:prstGeom>
        </p:spPr>
      </p:pic>
      <p:pic>
        <p:nvPicPr>
          <p:cNvPr id="5" name="logo-nega.png" descr="/Users/tuulilaukkanen/Documents/Ylen-projektit/YLE-Ilme/NETTI-yle-ilme/Digitaaliset-lomakkeet/logo/ppt/valmiit/logo-neg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8333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2567-B77E-48ED-881C-57EF3F14961A}" type="datetimeFigureOut">
              <a:rPr lang="fi-FI" smtClean="0"/>
              <a:t>18.5.2015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A152-EC3E-4ABA-AD89-F8D92ACC63E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17872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3786202"/>
            <a:ext cx="7772400" cy="1710409"/>
          </a:xfrm>
        </p:spPr>
        <p:txBody>
          <a:bodyPr>
            <a:noAutofit/>
          </a:bodyPr>
          <a:lstStyle>
            <a:lvl1pPr algn="ctr">
              <a:defRPr sz="50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5800" y="5496612"/>
            <a:ext cx="7772400" cy="7338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23.2.2012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61385C1-1333-6E43-B9BB-77A093EEA474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9" name="logo-nega.png" descr="/Users/tuulilaukkanen/Documents/Ylen-projektit/YLE-Ilme/NETTI-yle-ilme/Digitaaliset-lomakkeet/logo/ppt/valmiit/logo-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1294396"/>
            <a:ext cx="2161104" cy="21611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92655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23.2.2012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85C1-1333-6E43-B9BB-77A093EEA474}" type="slidenum">
              <a:rPr/>
              <a:pPr/>
              <a:t>‹#›</a:t>
            </a:fld>
            <a:endParaRPr lang="fi-FI"/>
          </a:p>
        </p:txBody>
      </p:sp>
      <p:pic>
        <p:nvPicPr>
          <p:cNvPr id="8" name="logo-nega.png" descr="/Users/tuulilaukkanen/Documents/Ylen-projektit/YLE-Ilme/NETTI-yle-ilme/Digitaaliset-lomakkeet/logo/ppt/valmiit/logo-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726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39863" y="1364368"/>
            <a:ext cx="3708019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127588" y="1364368"/>
            <a:ext cx="3559211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23.2.2012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85C1-1333-6E43-B9BB-77A093EEA474}" type="slidenum">
              <a:rPr/>
              <a:pPr/>
              <a:t>‹#›</a:t>
            </a:fld>
            <a:endParaRPr lang="fi-FI"/>
          </a:p>
        </p:txBody>
      </p:sp>
      <p:pic>
        <p:nvPicPr>
          <p:cNvPr id="9" name="logo-nega.png" descr="/Users/tuulilaukkanen/Documents/Ylen-projektit/YLE-Ilme/NETTI-yle-ilme/Digitaaliset-lomakkeet/logo/ppt/valmiit/logo-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950758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23.2.2012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85C1-1333-6E43-B9BB-77A093EEA474}" type="slidenum">
              <a:rPr/>
              <a:pPr/>
              <a:t>‹#›</a:t>
            </a:fld>
            <a:endParaRPr lang="fi-FI"/>
          </a:p>
        </p:txBody>
      </p:sp>
      <p:pic>
        <p:nvPicPr>
          <p:cNvPr id="7" name="logo-nega.png" descr="/Users/tuulilaukkanen/Documents/Ylen-projektit/YLE-Ilme/NETTI-yle-ilme/Digitaaliset-lomakkeet/logo/ppt/valmiit/logo-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00" y="262800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5047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turko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23.2.2012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385C1-1333-6E43-B9BB-77A093EEA474}" type="slidenum">
              <a:rPr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06232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turkoosi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inun-tarinasi-valkoinen.png" descr="/Users/tuulilaukkanen/Documents/Ylen-projektit/YLE-Ilme/NETTI-yle-ilme/Digitaaliset-lomakkeet/logo/ppt/valmiit/sinun-tarinasi-valkoin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2336800"/>
            <a:ext cx="3599808" cy="216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5422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turkoosi 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itt-nega.png" descr="/Users/tuulilaukkanen/Documents/Ylen-projektit/YLE-Ilme/NETTI-yle-ilme/Digitaaliset-lomakkeet/kuvitus/logot/logot-png/mitt-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2" y="2343984"/>
            <a:ext cx="3797555" cy="21700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54229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dia turkoosi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your-story-nega.png" descr="/Users/tuulilaukkanen/Documents/Ylen-projektit/YLE-Ilme/NETTI-yle-ilme/Digitaaliset-lomakkeet/kuvitus/logot/logot-png/your-story-ne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26" y="2292172"/>
            <a:ext cx="2700348" cy="2273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5422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7562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 descr="/Users/tuulilaukkanen/Documents/Ylen-projektit/YLE-Ilme/NETTI-yle-ilme/Digitaaliset-lomakkeet/Mialle/uudet/valokuvat/rokkiklub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540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2567-B77E-48ED-881C-57EF3F14961A}" type="datetimeFigureOut">
              <a:rPr lang="fi-FI" smtClean="0"/>
              <a:t>18.5.2015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A152-EC3E-4ABA-AD89-F8D92ACC63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4046471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jalkapall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5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0316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9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jalkapallo.jpg" descr="/Users/tuulilaukkanen/Documents/Ylen-projektit/YLE-Ilme/NETTI-yle-ilme/Digitaaliset-lomakkeet/Mialle/uudet/valokuvat/jalkapall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5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4715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mummot.jpg" descr="/Users/tuulilaukkanen/Documents/Ylen-projektit/YLE-Ilme/NETTI-yle-ilme/Digitaaliset-lomakkeet/Mialle/uudet/valokuvat/mummo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30783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1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mummo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1484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5" name="lints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6"/>
            <a:ext cx="3860799" cy="6850788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1065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2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5" name="lintsi.jpg" descr="/Users/tuulilaukkanen/Documents/Ylen-projektit/YLE-Ilme/NETTI-yle-ilme/Digitaaliset-lomakkeet/valokuvat/lintsi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0"/>
            <a:ext cx="3860800" cy="6858000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771817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kuumailmapall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6"/>
            <a:ext cx="3860799" cy="6850788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3829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3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kuumailmapallo.jpg" descr="/Users/tuulilaukkanen/Documents/Ylen-projektit/YLE-Ilme/NETTI-yle-ilme/Digitaaliset-lomakkeet/valokuvat/kuumailmapall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0"/>
            <a:ext cx="3860800" cy="6858000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342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8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merikarhu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6"/>
            <a:ext cx="3860799" cy="6850788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32621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4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merikarhu.jpg" descr="/Users/tuulilaukkanen/Documents/Ylen-projektit/YLE-Ilme/NETTI-yle-ilme/Digitaaliset-lomakkeet/valokuvat/merikarhu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0"/>
            <a:ext cx="3860800" cy="6858000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187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dia valkoinen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nun-tarinasi-turkoosi.png" descr="/Users/tuulilaukkanen/Documents/Ylen-projektit/YLE-Ilme/NETTI-yle-ilme/Digitaaliset-lomakkeet/logo/ppt/valmiit/sinun-tarinasi-turkoos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2336800"/>
            <a:ext cx="3599808" cy="216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4374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0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auton-tyonto.jpg" descr="/Users/tuulilaukkanen/Documents/Ylen-projektit/YLE-Ilme/NETTI-yle-ilme/Digitaaliset-lomakkeet/valokuvat/auton-tyont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0"/>
            <a:ext cx="3860800" cy="6858000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74713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5_Kuva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0430" y="1984742"/>
            <a:ext cx="3997944" cy="1972780"/>
          </a:xfrm>
        </p:spPr>
        <p:txBody>
          <a:bodyPr anchor="t"/>
          <a:lstStyle>
            <a:lvl1pPr algn="ctr">
              <a:defRPr sz="4000" b="0" cap="all">
                <a:solidFill>
                  <a:srgbClr val="00B4C8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50430" y="4104876"/>
            <a:ext cx="3997944" cy="907031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4" name="auton-tyont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3606"/>
            <a:ext cx="3860799" cy="6850788"/>
          </a:xfrm>
          <a:prstGeom prst="rect">
            <a:avLst/>
          </a:prstGeom>
        </p:spPr>
      </p:pic>
      <p:pic>
        <p:nvPicPr>
          <p:cNvPr id="6" name="logo-turkoosi.png" descr="/Users/tuulilaukkanen/Documents/Ylen-projektit/YLE-Ilme/NETTI-yle-ilme/Digitaaliset-lomakkeet/logo/ppt/valmiit/logo-turkoosi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922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dia valkoinen ruot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itt-turkoosi.png" descr="/Users/tuulilaukkanen/Documents/Ylen-projektit/YLE-Ilme/NETTI-yle-ilme/Digitaaliset-lomakkeet/kuvitus/logot/logot-png/mitt-turkoos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222" y="2347032"/>
            <a:ext cx="3797555" cy="2163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43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ppudia valkoinen Englan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our-story-turkoosi.png" descr="/Users/tuulilaukkanen/Documents/Ylen-projektit/YLE-Ilme/NETTI-yle-ilme/Digitaaliset-lomakkeet/kuvitus/logot/logot-png/your-story-turkoosi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26" y="2295220"/>
            <a:ext cx="2700348" cy="22675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743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Kuvaotsikkodia"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892709"/>
            <a:ext cx="7772400" cy="1362075"/>
          </a:xfrm>
        </p:spPr>
        <p:txBody>
          <a:bodyPr anchor="t"/>
          <a:lstStyle>
            <a:lvl1pPr algn="ctr">
              <a:defRPr sz="4000" b="0" cap="all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6269980"/>
            <a:ext cx="7772400" cy="31121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rokkiklub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9" name="logo-turkoosi.png" descr="/Users/tuulilaukkanen/Documents/Ylen-projektit/YLE-Ilme/NETTI-yle-ilme/Digitaaliset-lomakkeet/logo/ppt/valmiit/logo-turkoos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14" y="262658"/>
            <a:ext cx="648331" cy="648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461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74074" y="214728"/>
            <a:ext cx="7512726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74074" y="1364367"/>
            <a:ext cx="75127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B4C8"/>
                </a:solidFill>
                <a:latin typeface="Yle-Regular"/>
                <a:cs typeface="Yle-Regular"/>
              </a:defRPr>
            </a:lvl1pPr>
          </a:lstStyle>
          <a:p>
            <a:fld id="{85FA2567-B77E-48ED-881C-57EF3F14961A}" type="datetimeFigureOut">
              <a:rPr lang="fi-FI" smtClean="0"/>
              <a:t>18.5.2015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4C8"/>
                </a:solidFill>
                <a:latin typeface="Yle-Regular"/>
                <a:cs typeface="Yle-Regular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4C8"/>
                </a:solidFill>
                <a:latin typeface="Yle-Regular"/>
                <a:cs typeface="Yle-Regular"/>
              </a:defRPr>
            </a:lvl1pPr>
          </a:lstStyle>
          <a:p>
            <a:fld id="{0062A152-EC3E-4ABA-AD89-F8D92ACC63E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29435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B4C8"/>
          </a:solidFill>
          <a:latin typeface="Yle-Regular"/>
          <a:ea typeface="+mj-ea"/>
          <a:cs typeface="Yle-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B4C8"/>
        </a:buClr>
        <a:buFont typeface="Arial"/>
        <a:buChar char="•"/>
        <a:defRPr sz="3200" b="0" i="0" kern="1200">
          <a:solidFill>
            <a:schemeClr val="tx1"/>
          </a:solidFill>
          <a:latin typeface="Yle-Regular"/>
          <a:ea typeface="+mn-ea"/>
          <a:cs typeface="Yle-Regular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B4C8"/>
        </a:buClr>
        <a:buFont typeface="Arial"/>
        <a:buChar char="•"/>
        <a:defRPr sz="2800" b="0" i="0" kern="1200">
          <a:solidFill>
            <a:schemeClr val="tx1"/>
          </a:solidFill>
          <a:latin typeface="Yle-Regular"/>
          <a:ea typeface="+mn-ea"/>
          <a:cs typeface="Yle-Regular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B4C8"/>
        </a:buClr>
        <a:buFont typeface="Arial"/>
        <a:buChar char="•"/>
        <a:defRPr sz="2400" b="0" i="0" kern="1200">
          <a:solidFill>
            <a:schemeClr val="tx1"/>
          </a:solidFill>
          <a:latin typeface="Yle-Regular"/>
          <a:ea typeface="+mn-ea"/>
          <a:cs typeface="Yle-Regular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B4C8"/>
        </a:buClr>
        <a:buFont typeface="Arial"/>
        <a:buChar char="•"/>
        <a:defRPr sz="2000" b="0" i="0" kern="1200">
          <a:solidFill>
            <a:schemeClr val="tx1"/>
          </a:solidFill>
          <a:latin typeface="Yle-Regular"/>
          <a:ea typeface="+mn-ea"/>
          <a:cs typeface="Yle-Regular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B4C8"/>
        </a:buClr>
        <a:buFont typeface="Arial"/>
        <a:buChar char="•"/>
        <a:defRPr sz="2000" b="0" i="0" kern="1200">
          <a:solidFill>
            <a:schemeClr val="tx1"/>
          </a:solidFill>
          <a:latin typeface="Yle-Regular"/>
          <a:ea typeface="+mn-ea"/>
          <a:cs typeface="Yle-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4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74074" y="214728"/>
            <a:ext cx="7512726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74074" y="1364367"/>
            <a:ext cx="751272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Yle-Regular"/>
                <a:cs typeface="Yle-Regular"/>
              </a:defRPr>
            </a:lvl1pPr>
          </a:lstStyle>
          <a:p>
            <a:r>
              <a:rPr lang="en-US" smtClean="0"/>
              <a:t>23.2.2012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Yle-Regular"/>
                <a:cs typeface="Yle-Regular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Yle-Regular"/>
                <a:cs typeface="Yle-Regular"/>
              </a:defRPr>
            </a:lvl1pPr>
          </a:lstStyle>
          <a:p>
            <a:fld id="{F61385C1-1333-6E43-B9BB-77A093EEA47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72649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FFFFFF"/>
          </a:solidFill>
          <a:latin typeface="Yle-Regular"/>
          <a:ea typeface="+mj-ea"/>
          <a:cs typeface="Yle-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b="0" i="0" kern="1200">
          <a:solidFill>
            <a:srgbClr val="FFFFFF"/>
          </a:solidFill>
          <a:latin typeface="Yle-Regular"/>
          <a:ea typeface="+mn-ea"/>
          <a:cs typeface="Yle-Regular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800" b="0" i="0" kern="1200">
          <a:solidFill>
            <a:srgbClr val="FFFFFF"/>
          </a:solidFill>
          <a:latin typeface="Yle-Regular"/>
          <a:ea typeface="+mn-ea"/>
          <a:cs typeface="Yle-Regular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b="0" i="0" kern="1200">
          <a:solidFill>
            <a:srgbClr val="FFFFFF"/>
          </a:solidFill>
          <a:latin typeface="Yle-Regular"/>
          <a:ea typeface="+mn-ea"/>
          <a:cs typeface="Yle-Regular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000" b="0" i="0" kern="1200">
          <a:solidFill>
            <a:srgbClr val="FFFFFF"/>
          </a:solidFill>
          <a:latin typeface="Yle-Regular"/>
          <a:ea typeface="+mn-ea"/>
          <a:cs typeface="Yle-Regular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000" b="0" i="0" kern="1200">
          <a:solidFill>
            <a:srgbClr val="FFFFFF"/>
          </a:solidFill>
          <a:latin typeface="Yle-Regular"/>
          <a:ea typeface="+mn-ea"/>
          <a:cs typeface="Yle-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sound.org/people/YleArkisto/" TargetMode="External"/><Relationship Id="rId2" Type="http://schemas.openxmlformats.org/officeDocument/2006/relationships/hyperlink" Target="http://flickr.com/ylearkist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600" b="1" dirty="0" smtClean="0"/>
              <a:t>Status </a:t>
            </a:r>
            <a:r>
              <a:rPr lang="fi-FI" sz="3600" b="1" dirty="0" err="1" smtClean="0"/>
              <a:t>Report</a:t>
            </a:r>
            <a:r>
              <a:rPr lang="fi-FI" sz="3600" b="1" dirty="0" smtClean="0"/>
              <a:t/>
            </a:r>
            <a:br>
              <a:rPr lang="fi-FI" sz="3600" b="1" dirty="0" smtClean="0"/>
            </a:br>
            <a:r>
              <a:rPr lang="fi-FI" sz="3600" b="1" dirty="0" smtClean="0"/>
              <a:t>for IASA </a:t>
            </a:r>
            <a:r>
              <a:rPr lang="fi-FI" sz="3600" b="1" dirty="0" err="1" smtClean="0"/>
              <a:t>Nordic</a:t>
            </a:r>
            <a:r>
              <a:rPr lang="fi-FI" sz="3600" b="1" dirty="0" smtClean="0"/>
              <a:t> </a:t>
            </a:r>
            <a:r>
              <a:rPr lang="fi-FI" sz="3600" b="1" dirty="0" err="1" smtClean="0"/>
              <a:t>Branch</a:t>
            </a:r>
            <a:r>
              <a:rPr lang="fi-FI" sz="3600" b="1" dirty="0" smtClean="0"/>
              <a:t> 2015 </a:t>
            </a:r>
            <a:r>
              <a:rPr lang="fi-FI" sz="3600" b="1" dirty="0" smtClean="0"/>
              <a:t/>
            </a:r>
            <a:br>
              <a:rPr lang="fi-FI" sz="3600" b="1" dirty="0" smtClean="0"/>
            </a:br>
            <a:r>
              <a:rPr lang="fi-FI" sz="3600" b="1" dirty="0" smtClean="0"/>
              <a:t>27.5.2015 - DR</a:t>
            </a:r>
            <a:r>
              <a:rPr lang="fi-FI" sz="3600" b="1" dirty="0" smtClean="0"/>
              <a:t>, </a:t>
            </a:r>
            <a:r>
              <a:rPr lang="da-DK" sz="3600" b="1" i="1" dirty="0" smtClean="0"/>
              <a:t>København</a:t>
            </a:r>
            <a:r>
              <a:rPr lang="da-DK" sz="3600" b="1" dirty="0" smtClean="0"/>
              <a:t> 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Pekka Salosaari - Yle </a:t>
            </a:r>
            <a:r>
              <a:rPr lang="fi-FI" dirty="0" err="1" smtClean="0"/>
              <a:t>Archives</a:t>
            </a:r>
            <a:r>
              <a:rPr lang="fi-FI" dirty="0" smtClean="0"/>
              <a:t> Finland</a:t>
            </a:r>
            <a:endParaRPr lang="fi-F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825910" cy="1143000"/>
          </a:xfrm>
        </p:spPr>
        <p:txBody>
          <a:bodyPr>
            <a:normAutofit fontScale="90000"/>
          </a:bodyPr>
          <a:lstStyle/>
          <a:p>
            <a:r>
              <a:rPr lang="fi-FI" sz="3600" dirty="0" smtClean="0"/>
              <a:t>Yle, the </a:t>
            </a:r>
            <a:r>
              <a:rPr lang="fi-FI" sz="3600" dirty="0" err="1" smtClean="0"/>
              <a:t>Finnish</a:t>
            </a:r>
            <a:r>
              <a:rPr lang="fi-FI" sz="3600" dirty="0" smtClean="0"/>
              <a:t> </a:t>
            </a:r>
            <a:r>
              <a:rPr lang="fi-FI" sz="3600" dirty="0" err="1" smtClean="0"/>
              <a:t>Broadcasting</a:t>
            </a:r>
            <a:r>
              <a:rPr lang="fi-FI" sz="3600" dirty="0" smtClean="0"/>
              <a:t> Company</a:t>
            </a:r>
            <a:endParaRPr lang="fi-FI" sz="3600" dirty="0"/>
          </a:p>
        </p:txBody>
      </p:sp>
      <p:sp>
        <p:nvSpPr>
          <p:cNvPr id="5" name="Suorakulmio 4"/>
          <p:cNvSpPr/>
          <p:nvPr/>
        </p:nvSpPr>
        <p:spPr>
          <a:xfrm>
            <a:off x="899592" y="1196752"/>
            <a:ext cx="7992888" cy="21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8"/>
              </a:spcBef>
              <a:buClr>
                <a:srgbClr val="00B4C8"/>
              </a:buClr>
              <a:buFont typeface="Arial" pitchFamily="34" charset="0"/>
              <a:buChar char="•"/>
            </a:pPr>
            <a:r>
              <a:rPr lang="fi-FI" sz="2000" dirty="0" smtClean="0">
                <a:cs typeface="Yle-Regular"/>
              </a:rPr>
              <a:t>4 television </a:t>
            </a:r>
            <a:r>
              <a:rPr lang="fi-FI" sz="2000" dirty="0" err="1" smtClean="0">
                <a:cs typeface="Yle-Regular"/>
              </a:rPr>
              <a:t>channels</a:t>
            </a:r>
            <a:endParaRPr lang="fi-FI" sz="2000" dirty="0" smtClean="0">
              <a:cs typeface="Yle-Regular"/>
            </a:endParaRPr>
          </a:p>
          <a:p>
            <a:pPr marL="285750" indent="-285750">
              <a:spcBef>
                <a:spcPts val="408"/>
              </a:spcBef>
              <a:buClr>
                <a:srgbClr val="00B4C8"/>
              </a:buClr>
              <a:buFont typeface="Arial" pitchFamily="34" charset="0"/>
              <a:buChar char="•"/>
            </a:pPr>
            <a:r>
              <a:rPr lang="fi-FI" sz="2000" dirty="0" smtClean="0">
                <a:cs typeface="Yle-Regular"/>
              </a:rPr>
              <a:t>6 + 3 radio </a:t>
            </a:r>
            <a:r>
              <a:rPr lang="fi-FI" sz="2000" dirty="0" err="1" smtClean="0">
                <a:cs typeface="Yle-Regular"/>
              </a:rPr>
              <a:t>channels</a:t>
            </a:r>
            <a:endParaRPr lang="fi-FI" sz="2000" dirty="0" smtClean="0">
              <a:cs typeface="Yle-Regular"/>
            </a:endParaRPr>
          </a:p>
          <a:p>
            <a:pPr marL="285750" indent="-285750">
              <a:spcBef>
                <a:spcPts val="408"/>
              </a:spcBef>
              <a:buClr>
                <a:srgbClr val="00B4C8"/>
              </a:buClr>
              <a:buFont typeface="Arial" pitchFamily="34" charset="0"/>
              <a:buChar char="•"/>
            </a:pPr>
            <a:r>
              <a:rPr lang="fi-FI" sz="2000" dirty="0" err="1" smtClean="0">
                <a:cs typeface="Yle-Regular"/>
              </a:rPr>
              <a:t>extensive</a:t>
            </a:r>
            <a:r>
              <a:rPr lang="fi-FI" sz="2000" dirty="0" smtClean="0">
                <a:cs typeface="Yle-Regular"/>
              </a:rPr>
              <a:t> </a:t>
            </a:r>
            <a:r>
              <a:rPr lang="fi-FI" sz="2000" dirty="0" err="1" smtClean="0">
                <a:cs typeface="Yle-Regular"/>
              </a:rPr>
              <a:t>online</a:t>
            </a:r>
            <a:r>
              <a:rPr lang="fi-FI" sz="2000" dirty="0" smtClean="0">
                <a:cs typeface="Yle-Regular"/>
              </a:rPr>
              <a:t> </a:t>
            </a:r>
            <a:r>
              <a:rPr lang="fi-FI" sz="2000" dirty="0" err="1" smtClean="0">
                <a:cs typeface="Yle-Regular"/>
              </a:rPr>
              <a:t>services</a:t>
            </a:r>
            <a:endParaRPr lang="fi-FI" sz="2000" dirty="0" smtClean="0">
              <a:cs typeface="Yle-Regular"/>
            </a:endParaRPr>
          </a:p>
          <a:p>
            <a:pPr marL="285750" indent="-285750">
              <a:spcBef>
                <a:spcPts val="408"/>
              </a:spcBef>
              <a:buClr>
                <a:srgbClr val="00B4C8"/>
              </a:buClr>
            </a:pPr>
            <a:endParaRPr lang="fi-FI" sz="2000" dirty="0" smtClean="0">
              <a:solidFill>
                <a:prstClr val="black"/>
              </a:solidFill>
            </a:endParaRPr>
          </a:p>
          <a:p>
            <a:pPr marL="285750" lvl="1" indent="-285750" fontAlgn="base">
              <a:spcBef>
                <a:spcPts val="408"/>
              </a:spcBef>
              <a:spcAft>
                <a:spcPct val="0"/>
              </a:spcAft>
              <a:buClr>
                <a:srgbClr val="00B4C8"/>
              </a:buClr>
            </a:pPr>
            <a:endParaRPr lang="fi-FI" sz="2000" dirty="0" smtClean="0">
              <a:solidFill>
                <a:prstClr val="black"/>
              </a:solidFill>
              <a:ea typeface="ＭＳ Ｐゴシック" pitchFamily="-111" charset="-128"/>
            </a:endParaRPr>
          </a:p>
          <a:p>
            <a:pPr marL="285750" indent="-285750">
              <a:spcBef>
                <a:spcPts val="408"/>
              </a:spcBef>
              <a:buClr>
                <a:srgbClr val="00B4C8"/>
              </a:buClr>
            </a:pPr>
            <a:endParaRPr lang="fi-FI" sz="2000" dirty="0" smtClean="0">
              <a:solidFill>
                <a:prstClr val="black"/>
              </a:solidFill>
            </a:endParaRPr>
          </a:p>
        </p:txBody>
      </p:sp>
      <p:pic>
        <p:nvPicPr>
          <p:cNvPr id="2050" name="Picture 2" descr="C:\Users\karppma\AppData\Local\Temp\notes094B1E\Vuosaari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4448">
            <a:off x="5486721" y="3198297"/>
            <a:ext cx="3572645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uorakulmio 5"/>
          <p:cNvSpPr/>
          <p:nvPr/>
        </p:nvSpPr>
        <p:spPr>
          <a:xfrm>
            <a:off x="899592" y="2492896"/>
            <a:ext cx="4680520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ts val="408"/>
              </a:spcBef>
              <a:buClr>
                <a:srgbClr val="00B4C8"/>
              </a:buClr>
              <a:buSzPct val="14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prstClr val="black"/>
                </a:solidFill>
                <a:ea typeface="ＭＳ Ｐゴシック" pitchFamily="-111" charset="-128"/>
                <a:cs typeface="Yle-Regular"/>
              </a:rPr>
              <a:t>20 regional radio services in Finnish, 5 in Swedish and 1 in Sámi</a:t>
            </a:r>
          </a:p>
          <a:p>
            <a:pPr marL="285750" lvl="1" indent="-285750">
              <a:spcBef>
                <a:spcPts val="408"/>
              </a:spcBef>
              <a:buClr>
                <a:srgbClr val="00B4C8"/>
              </a:buClr>
              <a:buFont typeface="Arial" pitchFamily="34" charset="0"/>
              <a:buChar char="•"/>
            </a:pPr>
            <a:endParaRPr lang="fi-FI" sz="800" dirty="0" smtClean="0">
              <a:solidFill>
                <a:prstClr val="black"/>
              </a:solidFill>
              <a:ea typeface="ＭＳ Ｐゴシック" pitchFamily="-111" charset="-128"/>
              <a:cs typeface="Yle-Regular"/>
            </a:endParaRPr>
          </a:p>
          <a:p>
            <a:pPr marL="285750" lvl="0" indent="-285750">
              <a:spcBef>
                <a:spcPts val="408"/>
              </a:spcBef>
              <a:buClr>
                <a:srgbClr val="00B4C8"/>
              </a:buClr>
              <a:buSzPct val="140000"/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prstClr val="black"/>
                </a:solidFill>
                <a:cs typeface="Yle-Regular"/>
              </a:rPr>
              <a:t>8 regional television news broadcasts</a:t>
            </a:r>
          </a:p>
          <a:p>
            <a:pPr marL="285750" lvl="0" indent="-285750">
              <a:spcBef>
                <a:spcPts val="408"/>
              </a:spcBef>
              <a:buClr>
                <a:srgbClr val="00B4C8"/>
              </a:buClr>
              <a:buSzPct val="140000"/>
              <a:defRPr/>
            </a:pPr>
            <a:endParaRPr lang="en-GB" sz="800" dirty="0" smtClean="0">
              <a:solidFill>
                <a:prstClr val="black"/>
              </a:solidFill>
              <a:cs typeface="Yle-Regular"/>
            </a:endParaRPr>
          </a:p>
          <a:p>
            <a:pPr marL="285750" indent="-285750">
              <a:spcBef>
                <a:spcPts val="408"/>
              </a:spcBef>
              <a:buClr>
                <a:srgbClr val="00B4C8"/>
              </a:buClr>
              <a:buFont typeface="Arial" pitchFamily="34" charset="0"/>
              <a:buChar char="•"/>
            </a:pPr>
            <a:r>
              <a:rPr lang="fi-FI" sz="2000" dirty="0" smtClean="0">
                <a:solidFill>
                  <a:prstClr val="black"/>
                </a:solidFill>
                <a:cs typeface="Yle-Regular"/>
              </a:rPr>
              <a:t>3,150 </a:t>
            </a:r>
            <a:r>
              <a:rPr lang="en-US" sz="2000" dirty="0" smtClean="0">
                <a:solidFill>
                  <a:prstClr val="black"/>
                </a:solidFill>
                <a:cs typeface="Yle-Regular"/>
              </a:rPr>
              <a:t>permanent employees </a:t>
            </a:r>
            <a:br>
              <a:rPr lang="en-US" sz="2000" dirty="0" smtClean="0">
                <a:solidFill>
                  <a:prstClr val="black"/>
                </a:solidFill>
                <a:cs typeface="Yle-Regular"/>
              </a:rPr>
            </a:br>
            <a:r>
              <a:rPr lang="en-US" sz="1600" dirty="0" smtClean="0">
                <a:solidFill>
                  <a:prstClr val="black"/>
                </a:solidFill>
                <a:cs typeface="Yle-Regular"/>
              </a:rPr>
              <a:t>(January 2015)</a:t>
            </a:r>
            <a:endParaRPr lang="fi-FI" sz="1600" dirty="0" smtClean="0">
              <a:solidFill>
                <a:prstClr val="black"/>
              </a:solidFill>
              <a:cs typeface="Yle-Regular"/>
            </a:endParaRPr>
          </a:p>
          <a:p>
            <a:pPr marL="742950" lvl="2" indent="-285750">
              <a:spcBef>
                <a:spcPts val="408"/>
              </a:spcBef>
              <a:buClr>
                <a:srgbClr val="00B4C8"/>
              </a:buClr>
              <a:buFont typeface="Arial" pitchFamily="34" charset="0"/>
              <a:buChar char="•"/>
            </a:pPr>
            <a:r>
              <a:rPr lang="fi-FI" sz="2000" dirty="0" smtClean="0">
                <a:solidFill>
                  <a:prstClr val="black"/>
                </a:solidFill>
                <a:cs typeface="Yle-Regular"/>
              </a:rPr>
              <a:t>87 % </a:t>
            </a:r>
            <a:r>
              <a:rPr lang="fi-FI" sz="2000" dirty="0" err="1" smtClean="0">
                <a:solidFill>
                  <a:prstClr val="black"/>
                </a:solidFill>
                <a:cs typeface="Yle-Regular"/>
              </a:rPr>
              <a:t>work</a:t>
            </a:r>
            <a:r>
              <a:rPr lang="fi-FI" sz="2000" dirty="0" smtClean="0">
                <a:solidFill>
                  <a:prstClr val="black"/>
                </a:solidFill>
                <a:cs typeface="Yle-Regular"/>
              </a:rPr>
              <a:t> in </a:t>
            </a:r>
            <a:r>
              <a:rPr lang="fi-FI" sz="2000" dirty="0" err="1" smtClean="0">
                <a:solidFill>
                  <a:prstClr val="black"/>
                </a:solidFill>
                <a:cs typeface="Yle-Regular"/>
              </a:rPr>
              <a:t>programme</a:t>
            </a:r>
            <a:r>
              <a:rPr lang="fi-FI" sz="2000" dirty="0" smtClean="0">
                <a:solidFill>
                  <a:prstClr val="black"/>
                </a:solidFill>
                <a:cs typeface="Yle-Regular"/>
              </a:rPr>
              <a:t> </a:t>
            </a:r>
            <a:r>
              <a:rPr lang="fi-FI" sz="2000" dirty="0" err="1" smtClean="0">
                <a:solidFill>
                  <a:prstClr val="black"/>
                </a:solidFill>
                <a:cs typeface="Yle-Regular"/>
              </a:rPr>
              <a:t>operations</a:t>
            </a:r>
            <a:endParaRPr lang="fi-FI" sz="2000" dirty="0" smtClean="0">
              <a:solidFill>
                <a:prstClr val="black"/>
              </a:solidFill>
              <a:cs typeface="Yle-Regular"/>
            </a:endParaRPr>
          </a:p>
          <a:p>
            <a:pPr marL="742950" lvl="2" indent="-285750">
              <a:spcBef>
                <a:spcPts val="408"/>
              </a:spcBef>
              <a:buClr>
                <a:srgbClr val="00B4C8"/>
              </a:buClr>
              <a:buFont typeface="Arial" pitchFamily="34" charset="0"/>
              <a:buChar char="•"/>
            </a:pPr>
            <a:endParaRPr lang="fi-FI" sz="800" dirty="0" smtClean="0">
              <a:solidFill>
                <a:prstClr val="black"/>
              </a:solidFill>
              <a:cs typeface="Yle-Regular"/>
            </a:endParaRPr>
          </a:p>
          <a:p>
            <a:pPr marL="285750" indent="-285750">
              <a:spcBef>
                <a:spcPts val="408"/>
              </a:spcBef>
              <a:buClr>
                <a:srgbClr val="00B4C8"/>
              </a:buClr>
              <a:buFont typeface="Arial" pitchFamily="34" charset="0"/>
              <a:buChar char="•"/>
            </a:pPr>
            <a:r>
              <a:rPr lang="en-US" sz="2000" dirty="0" err="1" smtClean="0">
                <a:solidFill>
                  <a:prstClr val="black"/>
                </a:solidFill>
                <a:cs typeface="Yle-Regular"/>
              </a:rPr>
              <a:t>Yle</a:t>
            </a:r>
            <a:r>
              <a:rPr lang="en-US" sz="2000" dirty="0" smtClean="0">
                <a:solidFill>
                  <a:prstClr val="black"/>
                </a:solidFill>
                <a:cs typeface="Yle-Regular"/>
              </a:rPr>
              <a:t> is financed by a tax paid by both individuals and companies.</a:t>
            </a:r>
            <a:endParaRPr lang="fi-FI" sz="2000" dirty="0" smtClean="0">
              <a:solidFill>
                <a:prstClr val="black"/>
              </a:solidFill>
              <a:cs typeface="Yle-Regular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kstikehys 24"/>
          <p:cNvSpPr txBox="1"/>
          <p:nvPr/>
        </p:nvSpPr>
        <p:spPr>
          <a:xfrm>
            <a:off x="4427538" y="1773238"/>
            <a:ext cx="403225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/>
            <a:r>
              <a:rPr lang="fi-FI" sz="1000">
                <a:solidFill>
                  <a:srgbClr val="424244"/>
                </a:solidFill>
                <a:latin typeface="Verdana"/>
              </a:rPr>
              <a:t> </a:t>
            </a:r>
          </a:p>
          <a:p>
            <a:pPr defTabSz="457200"/>
            <a:r>
              <a:rPr lang="fi-FI" sz="1000">
                <a:solidFill>
                  <a:srgbClr val="535456"/>
                </a:solidFill>
                <a:latin typeface="Verdana"/>
              </a:rPr>
              <a:t> 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>
          <a:xfrm>
            <a:off x="1174074" y="214728"/>
            <a:ext cx="7512726" cy="720937"/>
          </a:xfrm>
        </p:spPr>
        <p:txBody>
          <a:bodyPr>
            <a:noAutofit/>
          </a:bodyPr>
          <a:lstStyle/>
          <a:p>
            <a:pPr algn="l" defTabSz="457200">
              <a:spcBef>
                <a:spcPts val="0"/>
              </a:spcBef>
              <a:buNone/>
            </a:pPr>
            <a:r>
              <a:rPr lang="fi-FI" sz="3200" b="1" i="0" dirty="0" err="1" smtClean="0">
                <a:solidFill>
                  <a:srgbClr val="00B4C8"/>
                </a:solidFill>
                <a:latin typeface="+mn-lt"/>
                <a:ea typeface="+mj-ea"/>
                <a:cs typeface="Yle-Regular"/>
              </a:rPr>
              <a:t>Yle´s</a:t>
            </a:r>
            <a:r>
              <a:rPr lang="fi-FI" sz="3200" b="1" i="0" dirty="0" smtClean="0">
                <a:solidFill>
                  <a:srgbClr val="00B4C8"/>
                </a:solidFill>
                <a:latin typeface="+mn-lt"/>
                <a:ea typeface="+mj-ea"/>
                <a:cs typeface="Yle-Regular"/>
              </a:rPr>
              <a:t> </a:t>
            </a:r>
            <a:r>
              <a:rPr lang="fi-FI" sz="3200" b="1" i="0" dirty="0" err="1" smtClean="0">
                <a:solidFill>
                  <a:srgbClr val="00B4C8"/>
                </a:solidFill>
                <a:latin typeface="+mn-lt"/>
                <a:ea typeface="+mj-ea"/>
                <a:cs typeface="Yle-Regular"/>
              </a:rPr>
              <a:t>duties</a:t>
            </a:r>
            <a:r>
              <a:rPr lang="fi-FI" sz="3200" b="1" i="0" dirty="0" smtClean="0">
                <a:solidFill>
                  <a:srgbClr val="00B4C8"/>
                </a:solidFill>
                <a:latin typeface="+mn-lt"/>
                <a:ea typeface="+mj-ea"/>
                <a:cs typeface="Yle-Regular"/>
              </a:rPr>
              <a:t> (Act on Yleisradio Oy)</a:t>
            </a:r>
            <a:r>
              <a:rPr lang="fi-FI" sz="3600" b="0" i="0" dirty="0">
                <a:solidFill>
                  <a:srgbClr val="535456"/>
                </a:solidFill>
                <a:latin typeface="+mn-lt"/>
                <a:ea typeface="+mj-ea"/>
                <a:cs typeface="Yle-Regular"/>
              </a:rPr>
              <a:t/>
            </a:r>
            <a:br>
              <a:rPr lang="fi-FI" sz="3600" b="0" i="0" dirty="0">
                <a:solidFill>
                  <a:srgbClr val="535456"/>
                </a:solidFill>
                <a:latin typeface="+mn-lt"/>
                <a:ea typeface="+mj-ea"/>
                <a:cs typeface="Yle-Regular"/>
              </a:rPr>
            </a:br>
            <a:r>
              <a:rPr lang="fi-FI" sz="3600" b="0" i="0" dirty="0">
                <a:solidFill>
                  <a:srgbClr val="535456"/>
                </a:solidFill>
                <a:latin typeface="+mn-lt"/>
                <a:ea typeface="+mj-ea"/>
                <a:cs typeface="Yle-Regular"/>
              </a:rPr>
              <a:t/>
            </a:r>
            <a:br>
              <a:rPr lang="fi-FI" sz="3600" b="0" i="0" dirty="0">
                <a:solidFill>
                  <a:srgbClr val="535456"/>
                </a:solidFill>
                <a:latin typeface="+mn-lt"/>
                <a:ea typeface="+mj-ea"/>
                <a:cs typeface="Yle-Regular"/>
              </a:rPr>
            </a:br>
            <a:endParaRPr lang="fi-FI" sz="3600" b="0" i="0" dirty="0">
              <a:solidFill>
                <a:srgbClr val="535456"/>
              </a:solidFill>
              <a:latin typeface="+mn-lt"/>
              <a:ea typeface="+mj-ea"/>
              <a:cs typeface="Yle-Regular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899592" y="1052736"/>
            <a:ext cx="8064896" cy="5411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000000"/>
                </a:solidFill>
                <a:latin typeface="+mj-lt"/>
                <a:cs typeface="Yle-Regular"/>
              </a:rPr>
              <a:t>The public service broadcasting shall in particular:</a:t>
            </a:r>
            <a:r>
              <a:rPr lang="en-US" sz="2000" dirty="0" smtClean="0">
                <a:solidFill>
                  <a:srgbClr val="000000"/>
                </a:solidFill>
                <a:latin typeface="+mj-lt"/>
                <a:cs typeface="Yle-Regular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+mj-lt"/>
                <a:cs typeface="Yle-Regular"/>
              </a:rPr>
            </a:br>
            <a:endParaRPr lang="en-US" sz="2000" dirty="0" smtClean="0">
              <a:solidFill>
                <a:srgbClr val="000000"/>
              </a:solidFill>
              <a:latin typeface="+mj-lt"/>
              <a:cs typeface="Yle-Regular"/>
            </a:endParaRPr>
          </a:p>
          <a:p>
            <a:pPr marL="457200" indent="-457200" defTabSz="457200">
              <a:spcBef>
                <a:spcPts val="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Yle-Regular"/>
                <a:cs typeface="Yle-Regular"/>
              </a:rPr>
              <a:t>support democracy;</a:t>
            </a:r>
          </a:p>
          <a:p>
            <a:pPr marL="457200" indent="-457200" defTabSz="457200">
              <a:spcBef>
                <a:spcPts val="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Yle-Regular"/>
                <a:cs typeface="Yle-Regular"/>
              </a:rPr>
              <a:t>produce, create, develop and maintain Finnish culture, art and inspiring entertainment;</a:t>
            </a:r>
          </a:p>
          <a:p>
            <a:pPr marL="457200" indent="-457200" defTabSz="457200">
              <a:spcBef>
                <a:spcPts val="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Yle-Regular"/>
                <a:cs typeface="Yle-Regular"/>
              </a:rPr>
              <a:t>take education and equality into consideration, give focus on programming for children and young people and offer devotional </a:t>
            </a:r>
            <a:r>
              <a:rPr lang="en-US" sz="2000" dirty="0" err="1" smtClean="0">
                <a:solidFill>
                  <a:srgbClr val="000000"/>
                </a:solidFill>
                <a:latin typeface="Yle-Regular"/>
                <a:cs typeface="Yle-Regular"/>
              </a:rPr>
              <a:t>programmes</a:t>
            </a:r>
            <a:r>
              <a:rPr lang="en-US" sz="2000" dirty="0" smtClean="0">
                <a:solidFill>
                  <a:srgbClr val="000000"/>
                </a:solidFill>
                <a:latin typeface="Yle-Regular"/>
                <a:cs typeface="Yle-Regular"/>
              </a:rPr>
              <a:t>;</a:t>
            </a:r>
          </a:p>
          <a:p>
            <a:pPr marL="457200" indent="-457200" defTabSz="457200">
              <a:spcBef>
                <a:spcPts val="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Yle-Regular"/>
                <a:cs typeface="Yle-Regular"/>
              </a:rPr>
              <a:t>broadcast in Finnish and Swedish, produce services in the Sami, Romany and sign languages (for other language groups when applicable);</a:t>
            </a:r>
          </a:p>
          <a:p>
            <a:pPr marL="457200" indent="-457200" defTabSz="457200">
              <a:spcBef>
                <a:spcPts val="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Yle-Regular"/>
                <a:cs typeface="Yle-Regular"/>
              </a:rPr>
              <a:t>support tolerance and multiculturalism and provide programming for minority and special groups;</a:t>
            </a:r>
          </a:p>
          <a:p>
            <a:pPr marL="457200" indent="-457200" defTabSz="457200">
              <a:spcBef>
                <a:spcPts val="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Yle-Regular"/>
                <a:cs typeface="Yle-Regular"/>
              </a:rPr>
              <a:t>promote cultural interaction and provide programming directed abroad;</a:t>
            </a:r>
          </a:p>
          <a:p>
            <a:pPr marL="457200" indent="-457200" defTabSz="457200">
              <a:spcBef>
                <a:spcPts val="200"/>
              </a:spcBef>
              <a:spcAft>
                <a:spcPts val="200"/>
              </a:spcAft>
              <a:buSzPct val="100000"/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Yle-Regular"/>
                <a:cs typeface="Yle-Regular"/>
              </a:rPr>
              <a:t>broadcast official announcements (exceptional circumstances).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Changing Business Environment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Finland's Parliamentary Elections 2015 </a:t>
            </a:r>
            <a:r>
              <a:rPr lang="en-US" dirty="0" smtClean="0"/>
              <a:t>and current economic situation in Finland have triggered public debate on the </a:t>
            </a:r>
            <a:r>
              <a:rPr lang="en-US" dirty="0" smtClean="0"/>
              <a:t>role and duties </a:t>
            </a:r>
            <a:r>
              <a:rPr lang="en-US" dirty="0" smtClean="0"/>
              <a:t>of </a:t>
            </a:r>
            <a:r>
              <a:rPr lang="en-US" dirty="0" err="1" smtClean="0"/>
              <a:t>Yle</a:t>
            </a:r>
            <a:endParaRPr lang="en-US" dirty="0" smtClean="0"/>
          </a:p>
          <a:p>
            <a:pPr lvl="0"/>
            <a:r>
              <a:rPr lang="en-US" dirty="0" smtClean="0"/>
              <a:t>A company-level </a:t>
            </a:r>
            <a:r>
              <a:rPr lang="en-US" dirty="0" smtClean="0"/>
              <a:t>employee co-operation negotiations took place at the end of 2014 </a:t>
            </a:r>
            <a:r>
              <a:rPr lang="en-US" dirty="0" smtClean="0"/>
              <a:t>resulting outsourcing of various functions, especially in technical department</a:t>
            </a:r>
          </a:p>
          <a:p>
            <a:pPr lvl="0"/>
            <a:r>
              <a:rPr lang="en-US" dirty="0" err="1" smtClean="0"/>
              <a:t>Yle</a:t>
            </a:r>
            <a:r>
              <a:rPr lang="en-US" dirty="0" smtClean="0"/>
              <a:t> </a:t>
            </a:r>
            <a:r>
              <a:rPr lang="en-US" dirty="0" smtClean="0"/>
              <a:t>will operate in more compact workspace in couple of years and is giving up property </a:t>
            </a:r>
            <a:r>
              <a:rPr lang="en-US" dirty="0" smtClean="0"/>
              <a:t>in Helsinki and </a:t>
            </a:r>
            <a:r>
              <a:rPr lang="en-US" dirty="0" smtClean="0"/>
              <a:t>Tampere. This will have impact on both production units and office space.</a:t>
            </a:r>
          </a:p>
          <a:p>
            <a:pPr lvl="0"/>
            <a:r>
              <a:rPr lang="en-US" dirty="0" smtClean="0"/>
              <a:t>Besides the traditional broadcasting, there is urge for strong Internet presence – Web first</a:t>
            </a:r>
          </a:p>
          <a:p>
            <a:pPr lvl="0"/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Towards the new Archive </a:t>
            </a:r>
            <a:r>
              <a:rPr lang="en-US" b="1" dirty="0" smtClean="0"/>
              <a:t>organization in </a:t>
            </a:r>
            <a:r>
              <a:rPr lang="en-US" b="1" dirty="0" err="1" smtClean="0"/>
              <a:t>Yle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In 2013 Yle </a:t>
            </a:r>
            <a:r>
              <a:rPr lang="fi-FI" dirty="0" err="1" smtClean="0"/>
              <a:t>Archives</a:t>
            </a:r>
            <a:r>
              <a:rPr lang="fi-FI" dirty="0" smtClean="0"/>
              <a:t> </a:t>
            </a:r>
            <a:r>
              <a:rPr lang="fi-FI" dirty="0" err="1" smtClean="0"/>
              <a:t>organization</a:t>
            </a:r>
            <a:r>
              <a:rPr lang="fi-FI" dirty="0" smtClean="0"/>
              <a:t> </a:t>
            </a:r>
            <a:r>
              <a:rPr lang="fi-FI" dirty="0" err="1" smtClean="0"/>
              <a:t>changed</a:t>
            </a:r>
            <a:r>
              <a:rPr lang="fi-FI" dirty="0" smtClean="0"/>
              <a:t> </a:t>
            </a:r>
            <a:r>
              <a:rPr lang="fi-FI" dirty="0" err="1" smtClean="0"/>
              <a:t>from</a:t>
            </a:r>
            <a:r>
              <a:rPr lang="fi-FI" dirty="0" smtClean="0"/>
              <a:t> media </a:t>
            </a:r>
            <a:r>
              <a:rPr lang="fi-FI" dirty="0" err="1" smtClean="0"/>
              <a:t>based</a:t>
            </a:r>
            <a:r>
              <a:rPr lang="fi-FI" dirty="0" smtClean="0"/>
              <a:t> division to </a:t>
            </a:r>
            <a:r>
              <a:rPr lang="fi-FI" dirty="0" err="1" smtClean="0"/>
              <a:t>process</a:t>
            </a:r>
            <a:r>
              <a:rPr lang="fi-FI" dirty="0" smtClean="0"/>
              <a:t> </a:t>
            </a:r>
            <a:r>
              <a:rPr lang="fi-FI" dirty="0" err="1" smtClean="0"/>
              <a:t>based</a:t>
            </a:r>
            <a:r>
              <a:rPr lang="fi-FI" dirty="0" smtClean="0"/>
              <a:t> </a:t>
            </a:r>
            <a:r>
              <a:rPr lang="fi-FI" dirty="0" err="1" smtClean="0"/>
              <a:t>mode</a:t>
            </a:r>
            <a:r>
              <a:rPr lang="fi-FI" dirty="0" smtClean="0"/>
              <a:t>, </a:t>
            </a:r>
            <a:r>
              <a:rPr lang="fi-FI" dirty="0" err="1" smtClean="0"/>
              <a:t>aiming</a:t>
            </a:r>
            <a:r>
              <a:rPr lang="fi-FI" dirty="0" smtClean="0"/>
              <a:t> to </a:t>
            </a:r>
            <a:r>
              <a:rPr lang="fi-FI" dirty="0" err="1" smtClean="0"/>
              <a:t>promote</a:t>
            </a:r>
            <a:r>
              <a:rPr lang="fi-FI" dirty="0" smtClean="0"/>
              <a:t> </a:t>
            </a:r>
            <a:r>
              <a:rPr lang="fi-FI" dirty="0" err="1" smtClean="0"/>
              <a:t>publication</a:t>
            </a:r>
            <a:r>
              <a:rPr lang="fi-FI" dirty="0" smtClean="0"/>
              <a:t> of </a:t>
            </a:r>
            <a:r>
              <a:rPr lang="fi-FI" dirty="0" err="1" smtClean="0"/>
              <a:t>archival</a:t>
            </a:r>
            <a:r>
              <a:rPr lang="fi-FI" dirty="0" smtClean="0"/>
              <a:t> </a:t>
            </a:r>
            <a:r>
              <a:rPr lang="fi-FI" dirty="0" err="1" smtClean="0"/>
              <a:t>content</a:t>
            </a:r>
            <a:r>
              <a:rPr lang="fi-FI" dirty="0" smtClean="0"/>
              <a:t>, </a:t>
            </a:r>
            <a:r>
              <a:rPr lang="fi-FI" dirty="0" err="1" smtClean="0"/>
              <a:t>develop</a:t>
            </a:r>
            <a:r>
              <a:rPr lang="fi-FI" dirty="0" smtClean="0"/>
              <a:t> </a:t>
            </a:r>
            <a:r>
              <a:rPr lang="fi-FI" dirty="0" err="1" smtClean="0"/>
              <a:t>staff</a:t>
            </a:r>
            <a:r>
              <a:rPr lang="fi-FI" dirty="0" smtClean="0"/>
              <a:t> </a:t>
            </a:r>
            <a:r>
              <a:rPr lang="fi-FI" dirty="0" err="1" smtClean="0"/>
              <a:t>competence</a:t>
            </a:r>
            <a:r>
              <a:rPr lang="fi-FI" dirty="0" smtClean="0"/>
              <a:t>, and </a:t>
            </a:r>
            <a:r>
              <a:rPr lang="fi-FI" dirty="0" err="1" smtClean="0"/>
              <a:t>boost</a:t>
            </a:r>
            <a:r>
              <a:rPr lang="fi-FI" dirty="0" smtClean="0"/>
              <a:t> </a:t>
            </a:r>
            <a:r>
              <a:rPr lang="fi-FI" dirty="0" err="1" smtClean="0"/>
              <a:t>digitization</a:t>
            </a:r>
            <a:r>
              <a:rPr lang="fi-FI" dirty="0" smtClean="0"/>
              <a:t> and metadata </a:t>
            </a:r>
            <a:r>
              <a:rPr lang="fi-FI" dirty="0" err="1" smtClean="0"/>
              <a:t>production</a:t>
            </a:r>
            <a:r>
              <a:rPr lang="fi-FI" dirty="0" smtClean="0"/>
              <a:t> – </a:t>
            </a:r>
            <a:r>
              <a:rPr lang="fi-FI" i="1" dirty="0" err="1" smtClean="0"/>
              <a:t>evaluation</a:t>
            </a:r>
            <a:r>
              <a:rPr lang="fi-FI" i="1" dirty="0" smtClean="0"/>
              <a:t> in </a:t>
            </a:r>
            <a:r>
              <a:rPr lang="fi-FI" i="1" dirty="0" err="1" smtClean="0"/>
              <a:t>progress</a:t>
            </a:r>
            <a:endParaRPr lang="fi-FI" i="1" dirty="0" smtClean="0"/>
          </a:p>
          <a:p>
            <a:r>
              <a:rPr lang="fi-FI" dirty="0" smtClean="0"/>
              <a:t>New </a:t>
            </a:r>
            <a:r>
              <a:rPr lang="fi-FI" dirty="0" err="1" smtClean="0"/>
              <a:t>tasks</a:t>
            </a:r>
            <a:r>
              <a:rPr lang="fi-FI" dirty="0" smtClean="0"/>
              <a:t> for </a:t>
            </a:r>
            <a:r>
              <a:rPr lang="fi-FI" dirty="0" err="1" smtClean="0"/>
              <a:t>Archives</a:t>
            </a:r>
            <a:r>
              <a:rPr lang="fi-FI" dirty="0" smtClean="0"/>
              <a:t>: </a:t>
            </a:r>
          </a:p>
          <a:p>
            <a:pPr lvl="1"/>
            <a:r>
              <a:rPr lang="fi-FI" dirty="0" err="1" smtClean="0"/>
              <a:t>independent</a:t>
            </a:r>
            <a:r>
              <a:rPr lang="fi-FI" dirty="0" smtClean="0"/>
              <a:t> </a:t>
            </a:r>
            <a:r>
              <a:rPr lang="fi-FI" dirty="0" err="1" smtClean="0"/>
              <a:t>mass</a:t>
            </a:r>
            <a:r>
              <a:rPr lang="fi-FI" dirty="0" smtClean="0"/>
              <a:t> </a:t>
            </a:r>
            <a:r>
              <a:rPr lang="fi-FI" dirty="0" err="1" smtClean="0"/>
              <a:t>publication</a:t>
            </a:r>
            <a:r>
              <a:rPr lang="fi-FI" dirty="0" smtClean="0"/>
              <a:t> of </a:t>
            </a:r>
            <a:r>
              <a:rPr lang="fi-FI" dirty="0" err="1" smtClean="0"/>
              <a:t>archival</a:t>
            </a:r>
            <a:r>
              <a:rPr lang="fi-FI" dirty="0" smtClean="0"/>
              <a:t> </a:t>
            </a:r>
            <a:r>
              <a:rPr lang="fi-FI" dirty="0" err="1" smtClean="0"/>
              <a:t>content</a:t>
            </a:r>
            <a:r>
              <a:rPr lang="fi-FI" dirty="0" smtClean="0"/>
              <a:t>: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experiments</a:t>
            </a:r>
            <a:r>
              <a:rPr lang="fi-FI" dirty="0" smtClean="0"/>
              <a:t> in 2015 </a:t>
            </a:r>
            <a:r>
              <a:rPr lang="fi-FI" dirty="0" err="1" smtClean="0"/>
              <a:t>with</a:t>
            </a:r>
            <a:r>
              <a:rPr lang="fi-FI" dirty="0" smtClean="0"/>
              <a:t> video, </a:t>
            </a:r>
            <a:r>
              <a:rPr lang="fi-FI" dirty="0" err="1" smtClean="0"/>
              <a:t>audio</a:t>
            </a:r>
            <a:r>
              <a:rPr lang="fi-FI" dirty="0" smtClean="0"/>
              <a:t> in 2016</a:t>
            </a:r>
          </a:p>
          <a:p>
            <a:pPr lvl="1"/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support</a:t>
            </a:r>
            <a:r>
              <a:rPr lang="fi-FI" dirty="0" smtClean="0"/>
              <a:t> for </a:t>
            </a:r>
            <a:r>
              <a:rPr lang="fi-FI" dirty="0" err="1" smtClean="0"/>
              <a:t>end</a:t>
            </a:r>
            <a:r>
              <a:rPr lang="fi-FI" dirty="0" smtClean="0"/>
              <a:t> </a:t>
            </a:r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training</a:t>
            </a:r>
            <a:endParaRPr lang="fi-FI" dirty="0" smtClean="0"/>
          </a:p>
          <a:p>
            <a:pPr lvl="1"/>
            <a:r>
              <a:rPr lang="fi-FI" dirty="0" err="1" smtClean="0"/>
              <a:t>archive</a:t>
            </a:r>
            <a:r>
              <a:rPr lang="fi-FI" dirty="0" smtClean="0"/>
              <a:t> </a:t>
            </a:r>
            <a:r>
              <a:rPr lang="fi-FI" dirty="0" err="1" smtClean="0"/>
              <a:t>sales</a:t>
            </a:r>
            <a:r>
              <a:rPr lang="fi-FI" dirty="0" smtClean="0"/>
              <a:t> </a:t>
            </a:r>
            <a:r>
              <a:rPr lang="fi-FI" dirty="0" err="1" smtClean="0"/>
              <a:t>department</a:t>
            </a:r>
            <a:endParaRPr lang="fi-FI" dirty="0" smtClean="0"/>
          </a:p>
          <a:p>
            <a:pPr lvl="1"/>
            <a:r>
              <a:rPr lang="fi-FI" dirty="0" err="1" smtClean="0"/>
              <a:t>coordination</a:t>
            </a:r>
            <a:r>
              <a:rPr lang="fi-FI" dirty="0" smtClean="0"/>
              <a:t> of </a:t>
            </a:r>
            <a:r>
              <a:rPr lang="fi-FI" dirty="0" err="1" smtClean="0"/>
              <a:t>paper</a:t>
            </a:r>
            <a:r>
              <a:rPr lang="fi-FI" dirty="0" smtClean="0"/>
              <a:t> </a:t>
            </a:r>
            <a:r>
              <a:rPr lang="fi-FI" dirty="0" err="1" smtClean="0"/>
              <a:t>document</a:t>
            </a:r>
            <a:r>
              <a:rPr lang="fi-FI" dirty="0" smtClean="0"/>
              <a:t> </a:t>
            </a:r>
            <a:r>
              <a:rPr lang="fi-FI" dirty="0" err="1" smtClean="0"/>
              <a:t>archiving</a:t>
            </a:r>
            <a:r>
              <a:rPr lang="fi-FI" dirty="0" smtClean="0"/>
              <a:t> in Yle</a:t>
            </a:r>
          </a:p>
          <a:p>
            <a:pPr lvl="1"/>
            <a:endParaRPr lang="fi-FI" dirty="0" smtClean="0"/>
          </a:p>
          <a:p>
            <a:pPr lvl="1"/>
            <a:endParaRPr lang="fi-FI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Ongoing </a:t>
            </a:r>
            <a:r>
              <a:rPr lang="fi-FI" b="1" dirty="0" err="1" smtClean="0"/>
              <a:t>projects</a:t>
            </a:r>
            <a:r>
              <a:rPr lang="fi-FI" b="1" dirty="0" smtClean="0"/>
              <a:t> at the </a:t>
            </a:r>
            <a:r>
              <a:rPr lang="fi-FI" b="1" dirty="0" smtClean="0"/>
              <a:t>Yle </a:t>
            </a:r>
            <a:r>
              <a:rPr lang="fi-FI" b="1" dirty="0" err="1" smtClean="0"/>
              <a:t>archives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digitization of radio </a:t>
            </a:r>
            <a:r>
              <a:rPr lang="en-US" dirty="0" smtClean="0"/>
              <a:t>and television archive</a:t>
            </a:r>
            <a:endParaRPr lang="fi-FI" dirty="0" smtClean="0"/>
          </a:p>
          <a:p>
            <a:r>
              <a:rPr lang="en-US" dirty="0" smtClean="0"/>
              <a:t>Record library Compact Disc mass transfer</a:t>
            </a:r>
            <a:endParaRPr lang="fi-FI" dirty="0" smtClean="0"/>
          </a:p>
          <a:p>
            <a:r>
              <a:rPr lang="en-US" dirty="0" smtClean="0"/>
              <a:t>Multi track </a:t>
            </a:r>
            <a:r>
              <a:rPr lang="en-US" dirty="0" smtClean="0"/>
              <a:t>sound carriers: an investigation for preservation and digitization</a:t>
            </a:r>
          </a:p>
          <a:p>
            <a:r>
              <a:rPr lang="en-US" dirty="0" smtClean="0"/>
              <a:t>Wire recording project</a:t>
            </a:r>
            <a:endParaRPr lang="fi-FI" dirty="0" smtClean="0"/>
          </a:p>
          <a:p>
            <a:r>
              <a:rPr lang="en-US" dirty="0" smtClean="0"/>
              <a:t>Digitization of Finnish 78 rpm records by The Finnish Institute of Recorded </a:t>
            </a:r>
            <a:r>
              <a:rPr lang="en-US" dirty="0" smtClean="0"/>
              <a:t>Sound</a:t>
            </a:r>
          </a:p>
          <a:p>
            <a:r>
              <a:rPr lang="en-US" u="sng" dirty="0" err="1" smtClean="0">
                <a:hlinkClick r:id="rId2"/>
              </a:rPr>
              <a:t>Yle</a:t>
            </a:r>
            <a:r>
              <a:rPr lang="en-US" u="sng" dirty="0" smtClean="0">
                <a:hlinkClick r:id="rId2"/>
              </a:rPr>
              <a:t> Archives on </a:t>
            </a:r>
            <a:r>
              <a:rPr lang="en-US" u="sng" dirty="0" err="1" smtClean="0">
                <a:hlinkClick r:id="rId2"/>
              </a:rPr>
              <a:t>Flickr</a:t>
            </a:r>
            <a:r>
              <a:rPr lang="en-US" dirty="0" smtClean="0"/>
              <a:t>: copyright-free images for public </a:t>
            </a:r>
            <a:r>
              <a:rPr lang="en-US" dirty="0" smtClean="0"/>
              <a:t>use</a:t>
            </a:r>
          </a:p>
          <a:p>
            <a:r>
              <a:rPr lang="en-US" dirty="0" err="1" smtClean="0"/>
              <a:t>Yle</a:t>
            </a:r>
            <a:r>
              <a:rPr lang="en-US" dirty="0" smtClean="0"/>
              <a:t> sound effects on </a:t>
            </a:r>
            <a:r>
              <a:rPr lang="en-US" dirty="0" err="1" smtClean="0">
                <a:hlinkClick r:id="rId3"/>
              </a:rPr>
              <a:t>f</a:t>
            </a:r>
            <a:r>
              <a:rPr lang="en-US" dirty="0" err="1" smtClean="0">
                <a:hlinkClick r:id="rId3"/>
              </a:rPr>
              <a:t>reesound</a:t>
            </a:r>
            <a:endParaRPr lang="fi-FI" dirty="0" smtClean="0"/>
          </a:p>
          <a:p>
            <a:pPr lvl="0"/>
            <a:endParaRPr lang="fi-FI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8"/>
          <p:cNvSpPr txBox="1">
            <a:spLocks/>
          </p:cNvSpPr>
          <p:nvPr/>
        </p:nvSpPr>
        <p:spPr>
          <a:xfrm>
            <a:off x="2267744" y="908720"/>
            <a:ext cx="4680520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4C8"/>
                </a:solidFill>
                <a:effectLst/>
                <a:uLnTx/>
                <a:uFillTx/>
                <a:latin typeface="+mn-lt"/>
                <a:ea typeface="+mj-ea"/>
                <a:cs typeface="Yle-Regular"/>
              </a:rPr>
              <a:t>Thank</a:t>
            </a: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4C8"/>
                </a:solidFill>
                <a:effectLst/>
                <a:uLnTx/>
                <a:uFillTx/>
                <a:latin typeface="+mn-lt"/>
                <a:ea typeface="+mj-ea"/>
                <a:cs typeface="Yle-Regular"/>
              </a:rPr>
              <a:t> </a:t>
            </a:r>
            <a:r>
              <a:rPr kumimoji="0" lang="fi-FI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4C8"/>
                </a:solidFill>
                <a:effectLst/>
                <a:uLnTx/>
                <a:uFillTx/>
                <a:latin typeface="+mn-lt"/>
                <a:ea typeface="+mj-ea"/>
                <a:cs typeface="Yle-Regular"/>
              </a:rPr>
              <a:t>you</a:t>
            </a:r>
            <a:r>
              <a:rPr kumimoji="0" lang="fi-FI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4C8"/>
                </a:solidFill>
                <a:effectLst/>
                <a:uLnTx/>
                <a:uFillTx/>
                <a:latin typeface="+mn-lt"/>
                <a:ea typeface="+mj-ea"/>
                <a:cs typeface="Yle-Regular"/>
              </a:rPr>
              <a:t>!</a:t>
            </a:r>
            <a:r>
              <a:rPr kumimoji="0" lang="fi-FI" sz="3200" b="1" i="0" u="none" strike="noStrike" kern="1200" cap="none" spc="0" normalizeH="0" noProof="0" dirty="0" smtClean="0">
                <a:ln>
                  <a:noFill/>
                </a:ln>
                <a:solidFill>
                  <a:srgbClr val="00B4C8"/>
                </a:solidFill>
                <a:effectLst/>
                <a:uLnTx/>
                <a:uFillTx/>
                <a:latin typeface="+mn-lt"/>
                <a:ea typeface="+mj-ea"/>
                <a:cs typeface="Yle-Regular"/>
              </a:rPr>
              <a:t> </a:t>
            </a:r>
            <a:r>
              <a:rPr kumimoji="0" lang="fi-FI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B4C8"/>
                </a:solidFill>
                <a:effectLst/>
                <a:uLnTx/>
                <a:uFillTx/>
                <a:latin typeface="+mn-lt"/>
                <a:ea typeface="+mj-ea"/>
                <a:cs typeface="Yle-Regular"/>
              </a:rPr>
              <a:t>Questions</a:t>
            </a:r>
            <a:r>
              <a:rPr kumimoji="0" lang="fi-FI" sz="3200" b="1" i="0" u="none" strike="noStrike" kern="1200" cap="none" spc="0" normalizeH="0" noProof="0" dirty="0" smtClean="0">
                <a:ln>
                  <a:noFill/>
                </a:ln>
                <a:solidFill>
                  <a:srgbClr val="00B4C8"/>
                </a:solidFill>
                <a:effectLst/>
                <a:uLnTx/>
                <a:uFillTx/>
                <a:latin typeface="+mn-lt"/>
                <a:ea typeface="+mj-ea"/>
                <a:cs typeface="Yle-Regular"/>
              </a:rPr>
              <a:t>?</a:t>
            </a:r>
            <a:r>
              <a:rPr kumimoji="0" 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456"/>
                </a:solidFill>
                <a:effectLst/>
                <a:uLnTx/>
                <a:uFillTx/>
                <a:latin typeface="+mn-lt"/>
                <a:ea typeface="+mj-ea"/>
                <a:cs typeface="Yle-Regular"/>
              </a:rPr>
              <a:t/>
            </a:r>
            <a:br>
              <a:rPr kumimoji="0" 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456"/>
                </a:solidFill>
                <a:effectLst/>
                <a:uLnTx/>
                <a:uFillTx/>
                <a:latin typeface="+mn-lt"/>
                <a:ea typeface="+mj-ea"/>
                <a:cs typeface="Yle-Regular"/>
              </a:rPr>
            </a:br>
            <a:r>
              <a:rPr kumimoji="0" 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456"/>
                </a:solidFill>
                <a:effectLst/>
                <a:uLnTx/>
                <a:uFillTx/>
                <a:latin typeface="+mn-lt"/>
                <a:ea typeface="+mj-ea"/>
                <a:cs typeface="Yle-Regular"/>
              </a:rPr>
              <a:t/>
            </a:r>
            <a:br>
              <a:rPr kumimoji="0" lang="fi-FI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35456"/>
                </a:solidFill>
                <a:effectLst/>
                <a:uLnTx/>
                <a:uFillTx/>
                <a:latin typeface="+mn-lt"/>
                <a:ea typeface="+mj-ea"/>
                <a:cs typeface="Yle-Regular"/>
              </a:rPr>
            </a:b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535456"/>
              </a:solidFill>
              <a:effectLst/>
              <a:uLnTx/>
              <a:uFillTx/>
              <a:latin typeface="+mn-lt"/>
              <a:ea typeface="+mj-ea"/>
              <a:cs typeface="Yle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LE esitysmalli">
  <a:themeElements>
    <a:clrScheme name="_YLE uusi">
      <a:dk1>
        <a:sysClr val="windowText" lastClr="000000"/>
      </a:dk1>
      <a:lt1>
        <a:sysClr val="window" lastClr="FFFFFF"/>
      </a:lt1>
      <a:dk2>
        <a:srgbClr val="00B4C8"/>
      </a:dk2>
      <a:lt2>
        <a:srgbClr val="FFFFFF"/>
      </a:lt2>
      <a:accent1>
        <a:srgbClr val="00B4C8"/>
      </a:accent1>
      <a:accent2>
        <a:srgbClr val="007882"/>
      </a:accent2>
      <a:accent3>
        <a:srgbClr val="E1005A"/>
      </a:accent3>
      <a:accent4>
        <a:srgbClr val="F0730F"/>
      </a:accent4>
      <a:accent5>
        <a:srgbClr val="FFC800"/>
      </a:accent5>
      <a:accent6>
        <a:srgbClr val="78B928"/>
      </a:accent6>
      <a:hlink>
        <a:srgbClr val="0000FF"/>
      </a:hlink>
      <a:folHlink>
        <a:srgbClr val="800080"/>
      </a:folHlink>
    </a:clrScheme>
    <a:fontScheme name="_YLE">
      <a:majorFont>
        <a:latin typeface="Yle Rg"/>
        <a:ea typeface=""/>
        <a:cs typeface=""/>
      </a:majorFont>
      <a:minorFont>
        <a:latin typeface="Yl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B4C8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Yle Rg" pitchFamily="50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urkoosi Yle-teema">
  <a:themeElements>
    <a:clrScheme name="_YLE uusi">
      <a:dk1>
        <a:sysClr val="windowText" lastClr="000000"/>
      </a:dk1>
      <a:lt1>
        <a:sysClr val="window" lastClr="FFFFFF"/>
      </a:lt1>
      <a:dk2>
        <a:srgbClr val="00B4C8"/>
      </a:dk2>
      <a:lt2>
        <a:srgbClr val="FFFFFF"/>
      </a:lt2>
      <a:accent1>
        <a:srgbClr val="00B4C8"/>
      </a:accent1>
      <a:accent2>
        <a:srgbClr val="007882"/>
      </a:accent2>
      <a:accent3>
        <a:srgbClr val="E1005A"/>
      </a:accent3>
      <a:accent4>
        <a:srgbClr val="F0730F"/>
      </a:accent4>
      <a:accent5>
        <a:srgbClr val="FFC800"/>
      </a:accent5>
      <a:accent6>
        <a:srgbClr val="78B928"/>
      </a:accent6>
      <a:hlink>
        <a:srgbClr val="0000FF"/>
      </a:hlink>
      <a:folHlink>
        <a:srgbClr val="800080"/>
      </a:folHlink>
    </a:clrScheme>
    <a:fontScheme name="_YLE">
      <a:majorFont>
        <a:latin typeface="Yle Rg"/>
        <a:ea typeface=""/>
        <a:cs typeface=""/>
      </a:majorFont>
      <a:minorFont>
        <a:latin typeface="Yle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YLE esitysmalli</Template>
  <TotalTime>154</TotalTime>
  <Words>445</Words>
  <Application>Microsoft Office PowerPoint</Application>
  <PresentationFormat>Näytössä katseltava diaesitys (4:3)</PresentationFormat>
  <Paragraphs>59</Paragraphs>
  <Slides>7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9" baseType="lpstr">
      <vt:lpstr>YLE esitysmalli</vt:lpstr>
      <vt:lpstr>Turkoosi Yle-teema</vt:lpstr>
      <vt:lpstr>Status Report for IASA Nordic Branch 2015  27.5.2015 - DR, København  </vt:lpstr>
      <vt:lpstr>Yle, the Finnish Broadcasting Company</vt:lpstr>
      <vt:lpstr>Yle´s duties (Act on Yleisradio Oy)  </vt:lpstr>
      <vt:lpstr>The Changing Business Environment </vt:lpstr>
      <vt:lpstr>Towards the new Archive organization in Yle  </vt:lpstr>
      <vt:lpstr>Ongoing projects at the Yle archives  </vt:lpstr>
      <vt:lpstr>Dia 7</vt:lpstr>
    </vt:vector>
  </TitlesOfParts>
  <Company>Yleisradio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fro</dc:title>
  <dc:creator>salospe</dc:creator>
  <cp:lastModifiedBy>salospe</cp:lastModifiedBy>
  <cp:revision>18</cp:revision>
  <dcterms:created xsi:type="dcterms:W3CDTF">2015-05-18T05:53:20Z</dcterms:created>
  <dcterms:modified xsi:type="dcterms:W3CDTF">2015-05-18T08:27:33Z</dcterms:modified>
</cp:coreProperties>
</file>